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27"/>
  </p:notesMasterIdLst>
  <p:sldIdLst>
    <p:sldId id="256" r:id="rId2"/>
    <p:sldId id="271" r:id="rId3"/>
    <p:sldId id="257" r:id="rId4"/>
    <p:sldId id="258" r:id="rId5"/>
    <p:sldId id="284" r:id="rId6"/>
    <p:sldId id="262" r:id="rId7"/>
    <p:sldId id="260" r:id="rId8"/>
    <p:sldId id="263" r:id="rId9"/>
    <p:sldId id="272" r:id="rId10"/>
    <p:sldId id="264" r:id="rId11"/>
    <p:sldId id="265" r:id="rId12"/>
    <p:sldId id="285" r:id="rId13"/>
    <p:sldId id="266" r:id="rId14"/>
    <p:sldId id="277" r:id="rId15"/>
    <p:sldId id="279" r:id="rId16"/>
    <p:sldId id="281" r:id="rId17"/>
    <p:sldId id="280" r:id="rId18"/>
    <p:sldId id="282" r:id="rId19"/>
    <p:sldId id="267" r:id="rId20"/>
    <p:sldId id="270" r:id="rId21"/>
    <p:sldId id="273" r:id="rId22"/>
    <p:sldId id="274" r:id="rId23"/>
    <p:sldId id="275" r:id="rId24"/>
    <p:sldId id="278" r:id="rId25"/>
    <p:sldId id="276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4"/>
    <p:restoredTop sz="94701"/>
  </p:normalViewPr>
  <p:slideViewPr>
    <p:cSldViewPr snapToGrid="0" snapToObjects="1">
      <p:cViewPr>
        <p:scale>
          <a:sx n="100" d="100"/>
          <a:sy n="100" d="100"/>
        </p:scale>
        <p:origin x="42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BBF607-B1DE-4C7C-A03A-8ABC60473CB1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EF1874-4BAC-4FC2-8A47-763C4E0B1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0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Kaggle</a:t>
            </a:r>
            <a:r>
              <a:rPr lang="en-US" baseline="0" dirty="0"/>
              <a:t> dataset</a:t>
            </a:r>
          </a:p>
          <a:p>
            <a:r>
              <a:rPr lang="en-US" baseline="0" dirty="0"/>
              <a:t>1985 - present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EF1874-4BAC-4FC2-8A47-763C4E0B16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760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4/17/2017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34506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525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427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734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4/17/2017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47813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11284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4/17/2017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30974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4/17/2017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893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4/17/2017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528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4/17/2017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263967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4/17/2017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471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4/17/2017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36678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63808" y="1277471"/>
            <a:ext cx="3228191" cy="5580528"/>
          </a:xfrm>
        </p:spPr>
        <p:txBody>
          <a:bodyPr/>
          <a:lstStyle/>
          <a:p>
            <a:r>
              <a:rPr lang="en-US" sz="2800" dirty="0"/>
              <a:t>Predicting the </a:t>
            </a:r>
            <a:r>
              <a:rPr lang="en-US" sz="2800" dirty="0" err="1"/>
              <a:t>ncaa</a:t>
            </a:r>
            <a:r>
              <a:rPr lang="en-US" sz="2800" dirty="0"/>
              <a:t> Basketball tournament with Machine Learning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1400" dirty="0"/>
              <a:t>Andrew Levandoski</a:t>
            </a:r>
            <a:br>
              <a:rPr lang="en-US" sz="1400" dirty="0"/>
            </a:br>
            <a:r>
              <a:rPr lang="en-US" sz="1400" dirty="0"/>
              <a:t> and </a:t>
            </a:r>
            <a:br>
              <a:rPr lang="en-US" sz="1400" dirty="0"/>
            </a:br>
            <a:r>
              <a:rPr lang="en-US" sz="1400" dirty="0"/>
              <a:t>Jonathan </a:t>
            </a:r>
            <a:br>
              <a:rPr lang="en-US" sz="1400" dirty="0"/>
            </a:br>
            <a:r>
              <a:rPr lang="en-US" sz="1400" dirty="0"/>
              <a:t>Lobo</a:t>
            </a:r>
            <a:br>
              <a:rPr lang="en-US" sz="1400" dirty="0"/>
            </a:br>
            <a:br>
              <a:rPr lang="en-US" sz="2800" dirty="0"/>
            </a:b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1" r="-974"/>
          <a:stretch/>
        </p:blipFill>
        <p:spPr>
          <a:xfrm>
            <a:off x="277009" y="0"/>
            <a:ext cx="8686800" cy="68831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5385" y="6606176"/>
            <a:ext cx="2127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Ringer/Getty Images</a:t>
            </a:r>
          </a:p>
        </p:txBody>
      </p:sp>
    </p:spTree>
    <p:extLst>
      <p:ext uri="{BB962C8B-B14F-4D97-AF65-F5344CB8AC3E}">
        <p14:creationId xmlns:p14="http://schemas.microsoft.com/office/powerpoint/2010/main" val="562279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7983" y="864173"/>
            <a:ext cx="3092115" cy="1196671"/>
          </a:xfrm>
        </p:spPr>
        <p:txBody>
          <a:bodyPr/>
          <a:lstStyle/>
          <a:p>
            <a:r>
              <a:rPr lang="en-US" dirty="0"/>
              <a:t>How we </a:t>
            </a:r>
            <a:br>
              <a:rPr lang="en-US" dirty="0"/>
            </a:br>
            <a:r>
              <a:rPr lang="en-US" dirty="0"/>
              <a:t>fix this: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026" y="2475854"/>
            <a:ext cx="6158418" cy="4985124"/>
          </a:xfrm>
        </p:spPr>
        <p:txBody>
          <a:bodyPr/>
          <a:lstStyle/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dirty="0"/>
              <a:t>Mostly statistical modeling</a:t>
            </a:r>
          </a:p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dirty="0"/>
              <a:t>Poor choice of features</a:t>
            </a:r>
          </a:p>
          <a:p>
            <a:pPr lvl="1">
              <a:buClr>
                <a:schemeClr val="tx1">
                  <a:lumMod val="65000"/>
                  <a:lumOff val="35000"/>
                </a:schemeClr>
              </a:buClr>
            </a:pPr>
            <a:r>
              <a:rPr lang="en-US" dirty="0"/>
              <a:t>Seeding</a:t>
            </a:r>
          </a:p>
          <a:p>
            <a:pPr lvl="1">
              <a:buClr>
                <a:schemeClr val="tx1">
                  <a:lumMod val="65000"/>
                  <a:lumOff val="35000"/>
                </a:schemeClr>
              </a:buClr>
            </a:pPr>
            <a:r>
              <a:rPr lang="en-US" dirty="0"/>
              <a:t>Vegas point spread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92718" y="2268469"/>
            <a:ext cx="3092115" cy="4164164"/>
          </a:xfrm>
        </p:spPr>
        <p:txBody>
          <a:bodyPr/>
          <a:lstStyle/>
          <a:p>
            <a:pPr marL="285750" indent="-285750">
              <a:buClr>
                <a:schemeClr val="bg1"/>
              </a:buClr>
              <a:buFont typeface="Arial" charset="0"/>
              <a:buChar char="•"/>
            </a:pPr>
            <a:r>
              <a:rPr lang="en-US" dirty="0"/>
              <a:t>Pick only relevant features</a:t>
            </a:r>
          </a:p>
          <a:p>
            <a:pPr marL="285750" indent="-285750">
              <a:buClr>
                <a:schemeClr val="bg1"/>
              </a:buClr>
              <a:buFont typeface="Arial" charset="0"/>
              <a:buChar char="•"/>
            </a:pPr>
            <a:r>
              <a:rPr lang="en-US" dirty="0"/>
              <a:t>Analyze a wide range of ML techniques</a:t>
            </a:r>
          </a:p>
          <a:p>
            <a:pPr marL="285750" indent="-285750">
              <a:buClr>
                <a:schemeClr val="bg1"/>
              </a:buClr>
              <a:buFont typeface="Arial" charset="0"/>
              <a:buChar char="•"/>
            </a:pPr>
            <a:r>
              <a:rPr lang="en-US" dirty="0"/>
              <a:t>Build our own model using random forests</a:t>
            </a:r>
          </a:p>
        </p:txBody>
      </p:sp>
      <p:sp>
        <p:nvSpPr>
          <p:cNvPr id="5" name="Rectangle 4"/>
          <p:cNvSpPr/>
          <p:nvPr/>
        </p:nvSpPr>
        <p:spPr>
          <a:xfrm>
            <a:off x="1508026" y="864173"/>
            <a:ext cx="4432624" cy="877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100" dirty="0">
                <a:latin typeface="+mj-lt"/>
              </a:rPr>
              <a:t>PREVIOUS WORK</a:t>
            </a:r>
          </a:p>
        </p:txBody>
      </p:sp>
    </p:spTree>
    <p:extLst>
      <p:ext uri="{BB962C8B-B14F-4D97-AF65-F5344CB8AC3E}">
        <p14:creationId xmlns:p14="http://schemas.microsoft.com/office/powerpoint/2010/main" val="1356705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948" y="469140"/>
            <a:ext cx="3964899" cy="1492132"/>
          </a:xfrm>
        </p:spPr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88761" y="1307547"/>
            <a:ext cx="479685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Points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Field Goals Made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Field Goals Attempted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3-Pointers Made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3-Pointers Attempted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Free Throws Made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Free Throws Attempted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Offensive Rebounds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Defensive Rebounds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Assists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Turnovers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Steals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Blocks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Personal Fouls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Game Location (Home or Away/Neutral)</a:t>
            </a:r>
          </a:p>
        </p:txBody>
      </p:sp>
    </p:spTree>
    <p:extLst>
      <p:ext uri="{BB962C8B-B14F-4D97-AF65-F5344CB8AC3E}">
        <p14:creationId xmlns:p14="http://schemas.microsoft.com/office/powerpoint/2010/main" val="1485733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Training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286001"/>
            <a:ext cx="5650772" cy="3593591"/>
          </a:xfrm>
        </p:spPr>
        <p:txBody>
          <a:bodyPr>
            <a:normAutofit/>
          </a:bodyPr>
          <a:lstStyle/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sz="2400" dirty="0"/>
              <a:t>14 chosen statistics computed based on rolling averages of previous games</a:t>
            </a:r>
          </a:p>
          <a:p>
            <a:pPr lvl="1">
              <a:buClr>
                <a:schemeClr val="tx1">
                  <a:lumMod val="65000"/>
                  <a:lumOff val="35000"/>
                </a:schemeClr>
              </a:buClr>
            </a:pPr>
            <a:r>
              <a:rPr lang="en-US" sz="2000" dirty="0"/>
              <a:t>For teams and their opponents</a:t>
            </a:r>
          </a:p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sz="2400" dirty="0"/>
              <a:t>Only include data from 15 most recent games</a:t>
            </a:r>
          </a:p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sz="2400" dirty="0"/>
              <a:t>Game Location represented as binary flag</a:t>
            </a:r>
          </a:p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sz="2400" dirty="0"/>
              <a:t>No feature for wins or seed</a:t>
            </a:r>
          </a:p>
        </p:txBody>
      </p:sp>
    </p:spTree>
    <p:extLst>
      <p:ext uri="{BB962C8B-B14F-4D97-AF65-F5344CB8AC3E}">
        <p14:creationId xmlns:p14="http://schemas.microsoft.com/office/powerpoint/2010/main" val="1140481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1146500"/>
            <a:ext cx="3092115" cy="1196671"/>
          </a:xfrm>
        </p:spPr>
        <p:txBody>
          <a:bodyPr/>
          <a:lstStyle/>
          <a:p>
            <a:pPr algn="ctr"/>
            <a:r>
              <a:rPr lang="en-US" dirty="0"/>
              <a:t>Learning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9233" y="1146500"/>
            <a:ext cx="6280877" cy="4985124"/>
          </a:xfrm>
        </p:spPr>
        <p:txBody>
          <a:bodyPr/>
          <a:lstStyle/>
          <a:p>
            <a:r>
              <a:rPr lang="en-US" dirty="0"/>
              <a:t>Adaptive Boosting</a:t>
            </a:r>
          </a:p>
          <a:p>
            <a:r>
              <a:rPr lang="en-US" dirty="0"/>
              <a:t>K-Nearest Neighbors</a:t>
            </a:r>
          </a:p>
          <a:p>
            <a:r>
              <a:rPr lang="en-US" dirty="0"/>
              <a:t>Naïve Bayes</a:t>
            </a:r>
          </a:p>
          <a:p>
            <a:r>
              <a:rPr lang="en-US" dirty="0"/>
              <a:t>Neural Network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Support Vector Machine</a:t>
            </a:r>
          </a:p>
          <a:p>
            <a:r>
              <a:rPr lang="en-US" b="1" dirty="0"/>
              <a:t>Random Forests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4" y="2495797"/>
            <a:ext cx="3249512" cy="4164164"/>
          </a:xfrm>
        </p:spPr>
        <p:txBody>
          <a:bodyPr/>
          <a:lstStyle/>
          <a:p>
            <a:pPr algn="ctr"/>
            <a:endParaRPr lang="en-US" dirty="0"/>
          </a:p>
          <a:p>
            <a:pPr algn="ctr"/>
            <a:r>
              <a:rPr lang="en-US" dirty="0"/>
              <a:t>Trained for </a:t>
            </a:r>
            <a:r>
              <a:rPr lang="en-US" i="1" dirty="0"/>
              <a:t>classification</a:t>
            </a:r>
            <a:r>
              <a:rPr lang="en-US" dirty="0"/>
              <a:t> (picking a winner and loser for each matchup) </a:t>
            </a:r>
          </a:p>
          <a:p>
            <a:pPr algn="ctr"/>
            <a:r>
              <a:rPr lang="en-US" dirty="0"/>
              <a:t>AND</a:t>
            </a:r>
          </a:p>
          <a:p>
            <a:pPr algn="ctr"/>
            <a:r>
              <a:rPr lang="en-US" dirty="0"/>
              <a:t>determining the </a:t>
            </a:r>
            <a:r>
              <a:rPr lang="en-US" i="1" dirty="0"/>
              <a:t>likelihood</a:t>
            </a:r>
            <a:r>
              <a:rPr lang="en-US" dirty="0"/>
              <a:t> of each outcome</a:t>
            </a:r>
          </a:p>
        </p:txBody>
      </p:sp>
    </p:spTree>
    <p:extLst>
      <p:ext uri="{BB962C8B-B14F-4D97-AF65-F5344CB8AC3E}">
        <p14:creationId xmlns:p14="http://schemas.microsoft.com/office/powerpoint/2010/main" val="850064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7" y="2286002"/>
            <a:ext cx="10799645" cy="1582614"/>
          </a:xfrm>
        </p:spPr>
        <p:txBody>
          <a:bodyPr>
            <a:normAutofit/>
          </a:bodyPr>
          <a:lstStyle/>
          <a:p>
            <a:r>
              <a:rPr lang="en-US" sz="2400" dirty="0"/>
              <a:t>The combination of learning models increases classification accuracy</a:t>
            </a:r>
          </a:p>
          <a:p>
            <a:r>
              <a:rPr lang="en-US" sz="2400" b="1" dirty="0"/>
              <a:t>Bagging: </a:t>
            </a:r>
            <a:r>
              <a:rPr lang="en-US" sz="2400" dirty="0"/>
              <a:t>average noisy and unbiased models to create a model with low variance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11131" y="4280101"/>
            <a:ext cx="6459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random forest algorithm acts as a large collection of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decorrelated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decision trees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747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182898" y="3241486"/>
                <a:ext cx="6123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898" y="3241486"/>
                <a:ext cx="612347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263661" y="2687488"/>
                <a:ext cx="2348207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</m:t>
                    </m:r>
                    <m:r>
                      <a:rPr lang="en-US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</m:oMath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𝑁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𝑁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𝑁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3661" y="2687488"/>
                <a:ext cx="2348207" cy="1477328"/>
              </a:xfrm>
              <a:prstGeom prst="rect">
                <a:avLst/>
              </a:prstGeom>
              <a:blipFill rotWithShape="0">
                <a:blip r:embed="rId3"/>
                <a:stretch>
                  <a:fillRect t="-23967" b="-30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>
            <a:off x="7611868" y="2567354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619525" y="4188262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087338" y="2567354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114851" y="4188262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760677" y="2567354"/>
            <a:ext cx="7657" cy="16209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087338" y="2567354"/>
            <a:ext cx="27513" cy="16209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638800" y="1874517"/>
            <a:ext cx="798964" cy="812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439508" y="4188262"/>
            <a:ext cx="726830" cy="981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510700" y="1701574"/>
            <a:ext cx="2678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Feature 1 of the 1</a:t>
            </a:r>
            <a:r>
              <a:rPr lang="en-US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sample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14760" y="5047059"/>
            <a:ext cx="2824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Feature 2 of the N</a:t>
            </a:r>
            <a:r>
              <a:rPr lang="en-US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sample</a:t>
            </a:r>
          </a:p>
        </p:txBody>
      </p:sp>
    </p:spTree>
    <p:extLst>
      <p:ext uri="{BB962C8B-B14F-4D97-AF65-F5344CB8AC3E}">
        <p14:creationId xmlns:p14="http://schemas.microsoft.com/office/powerpoint/2010/main" val="128474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subsets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691973" y="2580913"/>
                <a:ext cx="69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73" y="2580913"/>
                <a:ext cx="699743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684898" y="1749916"/>
                <a:ext cx="2646622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5     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5       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</m:t>
                    </m:r>
                    <m:r>
                      <a:rPr lang="en-US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</m:oMath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35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35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35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898" y="1749916"/>
                <a:ext cx="2646622" cy="2031325"/>
              </a:xfrm>
              <a:prstGeom prst="rect">
                <a:avLst/>
              </a:prstGeom>
              <a:blipFill rotWithShape="0">
                <a:blip r:embed="rId3"/>
                <a:stretch>
                  <a:fillRect t="-17417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5230922" y="1689850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247001" y="3841309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08576" y="1689850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536089" y="3841309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379731" y="1689850"/>
            <a:ext cx="16079" cy="21514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508576" y="1689850"/>
            <a:ext cx="27513" cy="21514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386488" y="2580913"/>
                <a:ext cx="7050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488" y="2580913"/>
                <a:ext cx="70506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379413" y="1749916"/>
                <a:ext cx="2571217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6         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26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36          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</m:t>
                    </m:r>
                    <m:r>
                      <a:rPr lang="en-US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</m:oMath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413" y="1749916"/>
                <a:ext cx="2571217" cy="2031325"/>
              </a:xfrm>
              <a:prstGeom prst="rect">
                <a:avLst/>
              </a:prstGeom>
              <a:blipFill rotWithShape="0">
                <a:blip r:embed="rId5"/>
                <a:stretch>
                  <a:fillRect t="-17417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/>
          <p:cNvCxnSpPr/>
          <p:nvPr/>
        </p:nvCxnSpPr>
        <p:spPr>
          <a:xfrm>
            <a:off x="9925437" y="1689850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941516" y="3841309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203091" y="1689850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230604" y="3841309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0074246" y="1689850"/>
            <a:ext cx="16079" cy="21514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203091" y="1689850"/>
            <a:ext cx="27513" cy="21514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123935" y="5024173"/>
                <a:ext cx="772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935" y="5024173"/>
                <a:ext cx="772904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116860" y="4193176"/>
                <a:ext cx="2640146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24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9         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29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39          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</m:t>
                    </m:r>
                    <m:r>
                      <a:rPr lang="en-US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</m:oMath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860" y="4193176"/>
                <a:ext cx="2640146" cy="2031325"/>
              </a:xfrm>
              <a:prstGeom prst="rect">
                <a:avLst/>
              </a:prstGeom>
              <a:blipFill rotWithShape="0">
                <a:blip r:embed="rId7"/>
                <a:stretch>
                  <a:fillRect t="-17417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/>
          <p:cNvCxnSpPr/>
          <p:nvPr/>
        </p:nvCxnSpPr>
        <p:spPr>
          <a:xfrm>
            <a:off x="7662884" y="4133110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678963" y="6284569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940538" y="4133110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968051" y="6284569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811693" y="4133110"/>
            <a:ext cx="16079" cy="21514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940538" y="4133110"/>
            <a:ext cx="27513" cy="21514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3931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subsets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691973" y="2580913"/>
                <a:ext cx="69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73" y="2580913"/>
                <a:ext cx="699743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684898" y="1749916"/>
                <a:ext cx="2646622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5     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5       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</m:t>
                    </m:r>
                    <m:r>
                      <a:rPr lang="en-US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</m:oMath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35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35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35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898" y="1749916"/>
                <a:ext cx="2646622" cy="2031325"/>
              </a:xfrm>
              <a:prstGeom prst="rect">
                <a:avLst/>
              </a:prstGeom>
              <a:blipFill rotWithShape="0">
                <a:blip r:embed="rId3"/>
                <a:stretch>
                  <a:fillRect t="-17417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5230922" y="1689850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247001" y="3841309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08576" y="1689850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536089" y="3841309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379731" y="1689850"/>
            <a:ext cx="16079" cy="21514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508576" y="1689850"/>
            <a:ext cx="27513" cy="21514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386488" y="2580913"/>
                <a:ext cx="7050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488" y="2580913"/>
                <a:ext cx="70506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379413" y="1749916"/>
                <a:ext cx="2571217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6         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26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36          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</m:t>
                    </m:r>
                    <m:r>
                      <a:rPr lang="en-US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</m:oMath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413" y="1749916"/>
                <a:ext cx="2571217" cy="2031325"/>
              </a:xfrm>
              <a:prstGeom prst="rect">
                <a:avLst/>
              </a:prstGeom>
              <a:blipFill rotWithShape="0">
                <a:blip r:embed="rId5"/>
                <a:stretch>
                  <a:fillRect t="-17417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/>
          <p:cNvCxnSpPr/>
          <p:nvPr/>
        </p:nvCxnSpPr>
        <p:spPr>
          <a:xfrm>
            <a:off x="9925437" y="1689850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941516" y="3841309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203091" y="1689850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230604" y="3841309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0074246" y="1689850"/>
            <a:ext cx="16079" cy="21514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203091" y="1689850"/>
            <a:ext cx="27513" cy="21514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123935" y="5024173"/>
                <a:ext cx="772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935" y="5024173"/>
                <a:ext cx="772904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116860" y="4193176"/>
                <a:ext cx="2640146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24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9         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29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39          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</m:t>
                    </m:r>
                    <m:r>
                      <a:rPr lang="en-US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</m:oMath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860" y="4193176"/>
                <a:ext cx="2640146" cy="2031325"/>
              </a:xfrm>
              <a:prstGeom prst="rect">
                <a:avLst/>
              </a:prstGeom>
              <a:blipFill rotWithShape="0">
                <a:blip r:embed="rId7"/>
                <a:stretch>
                  <a:fillRect t="-17417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/>
          <p:cNvCxnSpPr/>
          <p:nvPr/>
        </p:nvCxnSpPr>
        <p:spPr>
          <a:xfrm>
            <a:off x="7662884" y="4133110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678963" y="6284569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940538" y="4133110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968051" y="6284569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811693" y="4133110"/>
            <a:ext cx="16079" cy="21514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940538" y="4133110"/>
            <a:ext cx="27513" cy="21514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1691973" y="2950245"/>
            <a:ext cx="160273" cy="10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596725" y="1172308"/>
            <a:ext cx="451825" cy="1408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3812951" y="5393505"/>
            <a:ext cx="310984" cy="432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1128262" y="4044462"/>
            <a:ext cx="1635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Decision Tree 1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048550" y="974588"/>
            <a:ext cx="1635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Decision Tree 2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146500" y="5656726"/>
            <a:ext cx="1699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Decision Tree M</a:t>
            </a:r>
          </a:p>
        </p:txBody>
      </p:sp>
    </p:spTree>
    <p:extLst>
      <p:ext uri="{BB962C8B-B14F-4D97-AF65-F5344CB8AC3E}">
        <p14:creationId xmlns:p14="http://schemas.microsoft.com/office/powerpoint/2010/main" val="1760238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33031" y="2203939"/>
                <a:ext cx="5407030" cy="359359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→1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→</m:t>
                      </m:r>
                      <m:r>
                        <a:rPr lang="en-US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→1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        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→1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33031" y="2203939"/>
                <a:ext cx="5407030" cy="3593591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651012" y="2899228"/>
            <a:ext cx="2921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Label as majority vote</a:t>
            </a:r>
          </a:p>
        </p:txBody>
      </p:sp>
      <p:sp>
        <p:nvSpPr>
          <p:cNvPr id="5" name="Right Brace 4"/>
          <p:cNvSpPr/>
          <p:nvPr/>
        </p:nvSpPr>
        <p:spPr>
          <a:xfrm>
            <a:off x="4876800" y="2110154"/>
            <a:ext cx="351692" cy="203981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06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3843" y="688937"/>
            <a:ext cx="10178322" cy="1492132"/>
          </a:xfrm>
        </p:spPr>
        <p:txBody>
          <a:bodyPr>
            <a:normAutofit/>
          </a:bodyPr>
          <a:lstStyle/>
          <a:p>
            <a:r>
              <a:rPr lang="en-US" dirty="0"/>
              <a:t>Method Evaluation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485"/>
            <a:ext cx="5152132" cy="6880485"/>
          </a:xfrm>
        </p:spPr>
      </p:pic>
      <p:sp>
        <p:nvSpPr>
          <p:cNvPr id="7" name="TextBox 6"/>
          <p:cNvSpPr txBox="1"/>
          <p:nvPr/>
        </p:nvSpPr>
        <p:spPr>
          <a:xfrm>
            <a:off x="6061024" y="1742353"/>
            <a:ext cx="4601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>
                  <a:lumMod val="65000"/>
                  <a:lumOff val="35000"/>
                </a:schemeClr>
              </a:buClr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Accuracy</a:t>
            </a:r>
          </a:p>
          <a:p>
            <a:pPr marL="285750" indent="-285750">
              <a:buClr>
                <a:schemeClr val="tx1">
                  <a:lumMod val="65000"/>
                  <a:lumOff val="35000"/>
                </a:schemeClr>
              </a:buClr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Bracket score</a:t>
            </a:r>
          </a:p>
          <a:p>
            <a:pPr marL="285750" indent="-285750">
              <a:buClr>
                <a:schemeClr val="tx1">
                  <a:lumMod val="65000"/>
                  <a:lumOff val="35000"/>
                </a:schemeClr>
              </a:buClr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Log Loss (for probabilities)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893282" y="4034080"/>
                <a:ext cx="523726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𝐿𝑜𝑔𝐿𝑜𝑠𝑠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=−</m:t>
                      </m:r>
                      <m:f>
                        <m:fPr>
                          <m:ctrlPr>
                            <a:rPr lang="mr-IN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𝑙𝑜𝑔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𝑙𝑜𝑔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282" y="4034080"/>
                <a:ext cx="5237267" cy="756233"/>
              </a:xfrm>
              <a:prstGeom prst="rect">
                <a:avLst/>
              </a:prstGeom>
              <a:blipFill rotWithShape="0">
                <a:blip r:embed="rId3"/>
                <a:stretch>
                  <a:fillRect b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6581001"/>
            <a:ext cx="2113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Ringer/Getty Images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01508" y="4976734"/>
            <a:ext cx="57178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where n is the number of games played, </a:t>
            </a:r>
          </a:p>
          <a:p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   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y</a:t>
            </a:r>
            <a:r>
              <a:rPr lang="en-US" i="1" baseline="-25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the predicted probability of team 1 beating team 2,</a:t>
            </a:r>
          </a:p>
          <a:p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and 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y</a:t>
            </a:r>
            <a:r>
              <a:rPr lang="en-US" i="1" baseline="-25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1 if team 1 wins, 0 if team 2 wins.</a:t>
            </a:r>
          </a:p>
          <a:p>
            <a:b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02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tournament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961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513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6318355" cy="1492132"/>
          </a:xfrm>
        </p:spPr>
        <p:txBody>
          <a:bodyPr/>
          <a:lstStyle/>
          <a:p>
            <a:r>
              <a:rPr lang="en-US" dirty="0"/>
              <a:t>Classification accuracy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3535000"/>
              </p:ext>
            </p:extLst>
          </p:nvPr>
        </p:nvGraphicFramePr>
        <p:xfrm>
          <a:off x="1911246" y="2271892"/>
          <a:ext cx="3350301" cy="3889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6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42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.619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 err="1"/>
                        <a:t>AdaBoost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.667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.683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.698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Random Forests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.698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.762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Neural 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.794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2" t="-117" r="40921" b="-109"/>
          <a:stretch/>
        </p:blipFill>
        <p:spPr>
          <a:xfrm>
            <a:off x="6415790" y="-54974"/>
            <a:ext cx="5516380" cy="70125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168328" y="6581001"/>
            <a:ext cx="2698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Ringer/Getty Images</a:t>
            </a:r>
          </a:p>
        </p:txBody>
      </p:sp>
    </p:spTree>
    <p:extLst>
      <p:ext uri="{BB962C8B-B14F-4D97-AF65-F5344CB8AC3E}">
        <p14:creationId xmlns:p14="http://schemas.microsoft.com/office/powerpoint/2010/main" val="1139334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6318355" cy="1492132"/>
          </a:xfrm>
        </p:spPr>
        <p:txBody>
          <a:bodyPr/>
          <a:lstStyle/>
          <a:p>
            <a:r>
              <a:rPr lang="en-US" dirty="0"/>
              <a:t>Bracket </a:t>
            </a:r>
            <a:br>
              <a:rPr lang="en-US" dirty="0"/>
            </a:br>
            <a:r>
              <a:rPr lang="en-US" dirty="0"/>
              <a:t>Scores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1611303"/>
              </p:ext>
            </p:extLst>
          </p:nvPr>
        </p:nvGraphicFramePr>
        <p:xfrm>
          <a:off x="1911246" y="2271892"/>
          <a:ext cx="3350301" cy="3889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6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42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 err="1"/>
                        <a:t>AdaBoost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707496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Neural 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Random Forests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2" t="-117" r="40921" b="-109"/>
          <a:stretch/>
        </p:blipFill>
        <p:spPr>
          <a:xfrm>
            <a:off x="6445770" y="-78341"/>
            <a:ext cx="5501390" cy="699350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205978" y="6581001"/>
            <a:ext cx="17411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The Ringer/Getty Images</a:t>
            </a:r>
          </a:p>
        </p:txBody>
      </p:sp>
    </p:spTree>
    <p:extLst>
      <p:ext uri="{BB962C8B-B14F-4D97-AF65-F5344CB8AC3E}">
        <p14:creationId xmlns:p14="http://schemas.microsoft.com/office/powerpoint/2010/main" val="1520857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6707" y="718919"/>
            <a:ext cx="6318355" cy="1492132"/>
          </a:xfrm>
        </p:spPr>
        <p:txBody>
          <a:bodyPr/>
          <a:lstStyle/>
          <a:p>
            <a:r>
              <a:rPr lang="en-US"/>
              <a:t>Log Loss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780319"/>
              </p:ext>
            </p:extLst>
          </p:nvPr>
        </p:nvGraphicFramePr>
        <p:xfrm>
          <a:off x="1941226" y="2076139"/>
          <a:ext cx="3350301" cy="3889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6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42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 err="1"/>
                        <a:t>AdaBoost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1.261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.687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.657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7732241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.579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Random Forests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.578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147480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Neural 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.545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.529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758" y="0"/>
            <a:ext cx="0" cy="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2" t="-117" r="40921" b="-109"/>
          <a:stretch/>
        </p:blipFill>
        <p:spPr>
          <a:xfrm>
            <a:off x="6372321" y="-78340"/>
            <a:ext cx="5544859" cy="704876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175998" y="6581001"/>
            <a:ext cx="17411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The Ringer/Getty Images</a:t>
            </a:r>
          </a:p>
        </p:txBody>
      </p:sp>
    </p:spTree>
    <p:extLst>
      <p:ext uri="{BB962C8B-B14F-4D97-AF65-F5344CB8AC3E}">
        <p14:creationId xmlns:p14="http://schemas.microsoft.com/office/powerpoint/2010/main" val="2136849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9135228"/>
              </p:ext>
            </p:extLst>
          </p:nvPr>
        </p:nvGraphicFramePr>
        <p:xfrm>
          <a:off x="1250948" y="1874517"/>
          <a:ext cx="10179052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4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4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4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447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Log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Bracket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/>
                        <a:t>AdaBoost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1.261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.687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.619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.657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.683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.579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.698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Neural</a:t>
                      </a:r>
                      <a:r>
                        <a:rPr lang="en-US" sz="2000" baseline="0" dirty="0"/>
                        <a:t> Net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.545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Random Forests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.578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.698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.529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0316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64677" y="1874517"/>
            <a:ext cx="1017015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Credits: Getty Images, The Ringer</a:t>
            </a:r>
          </a:p>
          <a:p>
            <a:endParaRPr lang="en-US" dirty="0"/>
          </a:p>
          <a:p>
            <a:r>
              <a:rPr lang="en-US" dirty="0"/>
              <a:t>B.J. Coleman, J.M. </a:t>
            </a:r>
            <a:r>
              <a:rPr lang="en-US" dirty="0" err="1"/>
              <a:t>DuMond</a:t>
            </a:r>
            <a:r>
              <a:rPr lang="en-US" dirty="0"/>
              <a:t>, and A.K. Lynch, “Evidence of Bias in NCAA Tournament Selection and Seeding”, </a:t>
            </a:r>
          </a:p>
          <a:p>
            <a:r>
              <a:rPr lang="en-US" dirty="0"/>
              <a:t>	</a:t>
            </a:r>
            <a:r>
              <a:rPr lang="en-US" i="1" dirty="0"/>
              <a:t>Managerial and Decision Economics</a:t>
            </a:r>
            <a:r>
              <a:rPr lang="en-US" dirty="0"/>
              <a:t>, vol. 31, 2010.</a:t>
            </a:r>
          </a:p>
          <a:p>
            <a:r>
              <a:rPr lang="en-US" dirty="0" err="1"/>
              <a:t>Kaggle.com</a:t>
            </a:r>
            <a:r>
              <a:rPr lang="en-US" dirty="0"/>
              <a:t>, March Machine Learning Mania 2017”, “https://</a:t>
            </a:r>
            <a:r>
              <a:rPr lang="en-US" dirty="0" err="1"/>
              <a:t>www.kaggle.com</a:t>
            </a:r>
            <a:r>
              <a:rPr lang="en-US" dirty="0"/>
              <a:t>/c/march-machine-learning-</a:t>
            </a:r>
          </a:p>
          <a:p>
            <a:r>
              <a:rPr lang="en-US" dirty="0"/>
              <a:t>	mania-2017”, 2017.</a:t>
            </a:r>
          </a:p>
          <a:p>
            <a:r>
              <a:rPr lang="en-US" dirty="0"/>
              <a:t>L.H. Yuan et al, “A mixture-of-modelers approach to forecasting NCAA tournament outcomes”, </a:t>
            </a:r>
            <a:r>
              <a:rPr lang="en-US" i="1" dirty="0"/>
              <a:t>Journal </a:t>
            </a:r>
          </a:p>
          <a:p>
            <a:r>
              <a:rPr lang="en-US" i="1" dirty="0"/>
              <a:t>	of Quantitative Analysis of Sports</a:t>
            </a:r>
            <a:r>
              <a:rPr lang="en-US" dirty="0"/>
              <a:t>, vol. 11, 2014.</a:t>
            </a:r>
          </a:p>
          <a:p>
            <a:r>
              <a:rPr lang="en-US" dirty="0"/>
              <a:t>M.J. Lopez and G.J. Matthews, “Building an NCAA men’s basketball predictive model and quantifying its </a:t>
            </a:r>
          </a:p>
          <a:p>
            <a:r>
              <a:rPr lang="en-US" dirty="0"/>
              <a:t>	success”, </a:t>
            </a:r>
            <a:r>
              <a:rPr lang="en-US" i="1" dirty="0"/>
              <a:t>Journal of Quantitative Analysis of Sports</a:t>
            </a:r>
            <a:r>
              <a:rPr lang="en-US" dirty="0"/>
              <a:t>, vol. 11, 2014.</a:t>
            </a:r>
          </a:p>
          <a:p>
            <a:r>
              <a:rPr lang="en-US" dirty="0"/>
              <a:t>Z. Shi, S. </a:t>
            </a:r>
            <a:r>
              <a:rPr lang="en-US" dirty="0" err="1"/>
              <a:t>Moorthy</a:t>
            </a:r>
            <a:r>
              <a:rPr lang="en-US" dirty="0"/>
              <a:t>, and A. Zimmermann, “Predicting NCAAB match outcomes using ML techniques - some </a:t>
            </a:r>
          </a:p>
          <a:p>
            <a:r>
              <a:rPr lang="en-US" dirty="0"/>
              <a:t>	results and lessons learned”,  </a:t>
            </a:r>
            <a:r>
              <a:rPr lang="en-US" i="1" dirty="0" err="1"/>
              <a:t>ArXiv</a:t>
            </a:r>
            <a:r>
              <a:rPr lang="en-US" i="1" dirty="0"/>
              <a:t> e-prints, </a:t>
            </a:r>
            <a:r>
              <a:rPr lang="en-US" dirty="0"/>
              <a:t>“https://</a:t>
            </a:r>
            <a:r>
              <a:rPr lang="en-US" dirty="0" err="1"/>
              <a:t>arxiv.org</a:t>
            </a:r>
            <a:r>
              <a:rPr lang="en-US" dirty="0"/>
              <a:t>/abs/1310.3607”, 2013.</a:t>
            </a:r>
          </a:p>
        </p:txBody>
      </p:sp>
    </p:spTree>
    <p:extLst>
      <p:ext uri="{BB962C8B-B14F-4D97-AF65-F5344CB8AC3E}">
        <p14:creationId xmlns:p14="http://schemas.microsoft.com/office/powerpoint/2010/main" val="2028226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236" y="662303"/>
            <a:ext cx="9927771" cy="1492132"/>
          </a:xfrm>
        </p:spPr>
        <p:txBody>
          <a:bodyPr/>
          <a:lstStyle/>
          <a:p>
            <a:r>
              <a:rPr lang="en-US" dirty="0"/>
              <a:t>March Madness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8008" y="2154435"/>
            <a:ext cx="3340360" cy="1979026"/>
          </a:xfrm>
        </p:spPr>
        <p:txBody>
          <a:bodyPr>
            <a:normAutofit/>
          </a:bodyPr>
          <a:lstStyle/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dirty="0"/>
              <a:t>68 teams (4 play-in games)</a:t>
            </a:r>
          </a:p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dirty="0"/>
              <a:t>63 single-elimination games</a:t>
            </a:r>
          </a:p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dirty="0"/>
              <a:t>4 regions, 16 teams each</a:t>
            </a:r>
          </a:p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dirty="0"/>
              <a:t>Each team seeded 1-16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184" y="0"/>
            <a:ext cx="4839167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0422" y="4609930"/>
            <a:ext cx="38955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2017 Champion: 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North Carolina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(#1 seed in South region)</a:t>
            </a:r>
          </a:p>
          <a:p>
            <a:pPr algn="ctr"/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65977" y="6581001"/>
            <a:ext cx="1878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Ringer/Getty Images</a:t>
            </a:r>
          </a:p>
        </p:txBody>
      </p:sp>
    </p:spTree>
    <p:extLst>
      <p:ext uri="{BB962C8B-B14F-4D97-AF65-F5344CB8AC3E}">
        <p14:creationId xmlns:p14="http://schemas.microsoft.com/office/powerpoint/2010/main" val="1341902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2181987" cy="1492132"/>
          </a:xfrm>
        </p:spPr>
        <p:txBody>
          <a:bodyPr>
            <a:normAutofit fontScale="90000"/>
          </a:bodyPr>
          <a:lstStyle/>
          <a:p>
            <a:r>
              <a:rPr lang="en-US" dirty="0"/>
              <a:t>The Bracket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8"/>
            <a:ext cx="10463814" cy="6855132"/>
          </a:xfrm>
        </p:spPr>
      </p:pic>
      <p:sp>
        <p:nvSpPr>
          <p:cNvPr id="5" name="TextBox 4"/>
          <p:cNvSpPr txBox="1"/>
          <p:nvPr/>
        </p:nvSpPr>
        <p:spPr>
          <a:xfrm rot="5400000">
            <a:off x="8676084" y="2830270"/>
            <a:ext cx="50900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+mj-lt"/>
              </a:rPr>
              <a:t>THE BRACKET</a:t>
            </a:r>
          </a:p>
        </p:txBody>
      </p:sp>
    </p:spTree>
    <p:extLst>
      <p:ext uri="{BB962C8B-B14F-4D97-AF65-F5344CB8AC3E}">
        <p14:creationId xmlns:p14="http://schemas.microsoft.com/office/powerpoint/2010/main" val="1417581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Historical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9249802"/>
              </p:ext>
            </p:extLst>
          </p:nvPr>
        </p:nvGraphicFramePr>
        <p:xfrm>
          <a:off x="3130974" y="1678681"/>
          <a:ext cx="6419730" cy="4376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00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9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6243">
                <a:tc>
                  <a:txBody>
                    <a:bodyPr/>
                    <a:lstStyle/>
                    <a:p>
                      <a:r>
                        <a:rPr lang="en-US" sz="2000" dirty="0"/>
                        <a:t>Matchup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Higher Seed Win</a:t>
                      </a:r>
                      <a:r>
                        <a:rPr lang="en-US" sz="2000" baseline="0" dirty="0"/>
                        <a:t> %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vs 16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100.0%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 vs 15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93.9%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 vs 14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84.1%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 vs 13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80.3%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 vs 12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64.4%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 vs 11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62.9%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 vs 10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61.4%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 vs 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50.8%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58762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6410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1055532"/>
            <a:ext cx="3092115" cy="1196671"/>
          </a:xfrm>
        </p:spPr>
        <p:txBody>
          <a:bodyPr/>
          <a:lstStyle/>
          <a:p>
            <a:r>
              <a:rPr lang="en-US" dirty="0" err="1"/>
              <a:t>bracketology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522" y="1519275"/>
            <a:ext cx="5918137" cy="4251631"/>
          </a:xfrm>
        </p:spPr>
        <p:txBody>
          <a:bodyPr>
            <a:normAutofit fontScale="85000" lnSpcReduction="10000"/>
          </a:bodyPr>
          <a:lstStyle/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dirty="0"/>
              <a:t>19 million brackets submitted to ESPN</a:t>
            </a:r>
          </a:p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dirty="0"/>
              <a:t>2</a:t>
            </a:r>
            <a:r>
              <a:rPr lang="en-US" baseline="30000" dirty="0"/>
              <a:t>63</a:t>
            </a:r>
            <a:r>
              <a:rPr lang="en-US" dirty="0"/>
              <a:t>, or 9.2 quintillion, possible brackets</a:t>
            </a:r>
          </a:p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dirty="0"/>
              <a:t>Nobody has ever picked a perfect bracket</a:t>
            </a:r>
          </a:p>
          <a:p>
            <a:pPr>
              <a:buClr>
                <a:schemeClr val="tx1">
                  <a:lumMod val="65000"/>
                  <a:lumOff val="35000"/>
                </a:schemeClr>
              </a:buClr>
            </a:pPr>
            <a:endParaRPr lang="en-US" dirty="0"/>
          </a:p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dirty="0"/>
              <a:t>$3 billion in bracket pools annually</a:t>
            </a:r>
          </a:p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dirty="0"/>
              <a:t>Warren Buffet offers $1 million for a perfect bracket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4" y="2581834"/>
            <a:ext cx="3092115" cy="3888441"/>
          </a:xfrm>
        </p:spPr>
        <p:txBody>
          <a:bodyPr/>
          <a:lstStyle/>
          <a:p>
            <a:r>
              <a:rPr lang="en-US" dirty="0"/>
              <a:t>/ˌ</a:t>
            </a:r>
            <a:r>
              <a:rPr lang="en-US" dirty="0" err="1"/>
              <a:t>brakəˈtäləjē</a:t>
            </a:r>
            <a:r>
              <a:rPr lang="en-US" dirty="0"/>
              <a:t>/</a:t>
            </a:r>
          </a:p>
          <a:p>
            <a:r>
              <a:rPr lang="en-US" i="1" dirty="0"/>
              <a:t>noun</a:t>
            </a:r>
            <a:endParaRPr lang="en-US" dirty="0"/>
          </a:p>
          <a:p>
            <a:r>
              <a:rPr lang="en-US" dirty="0"/>
              <a:t>the activity of predicting the participants in and outcomes of the games in a sports tournament, especially the NCAA college basketball tournament.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566412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2972" y="611113"/>
            <a:ext cx="8389863" cy="1492132"/>
          </a:xfrm>
        </p:spPr>
        <p:txBody>
          <a:bodyPr/>
          <a:lstStyle/>
          <a:p>
            <a:r>
              <a:rPr lang="en-US" dirty="0"/>
              <a:t>Using ML to build brackets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20" y="2041415"/>
            <a:ext cx="5367219" cy="2519821"/>
          </a:xfrm>
        </p:spPr>
      </p:pic>
      <p:sp>
        <p:nvSpPr>
          <p:cNvPr id="5" name="TextBox 4"/>
          <p:cNvSpPr txBox="1"/>
          <p:nvPr/>
        </p:nvSpPr>
        <p:spPr>
          <a:xfrm>
            <a:off x="1843663" y="4561236"/>
            <a:ext cx="39668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Kaggle’s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March Machine Learning Mania 2017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669" y="3019173"/>
            <a:ext cx="3659841" cy="268071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881301" y="2188176"/>
            <a:ext cx="235057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FiveThirtyEight’s </a:t>
            </a:r>
          </a:p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Prediction Engine</a:t>
            </a:r>
          </a:p>
        </p:txBody>
      </p:sp>
    </p:spTree>
    <p:extLst>
      <p:ext uri="{BB962C8B-B14F-4D97-AF65-F5344CB8AC3E}">
        <p14:creationId xmlns:p14="http://schemas.microsoft.com/office/powerpoint/2010/main" val="411088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5" y="3040416"/>
            <a:ext cx="3092115" cy="1196671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Picking a bracket </a:t>
            </a:r>
            <a:r>
              <a:rPr lang="en-US" sz="2800"/>
              <a:t>is really </a:t>
            </a:r>
            <a:r>
              <a:rPr lang="en-US" sz="2800" dirty="0"/>
              <a:t>hard!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46" y="0"/>
            <a:ext cx="4431605" cy="68580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92818" y="4775918"/>
            <a:ext cx="3092115" cy="416416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76267" y="3654620"/>
            <a:ext cx="2150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Andrew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/>
              </a:rPr>
              <a:t>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872942" y="3827190"/>
            <a:ext cx="575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872942" y="3379984"/>
            <a:ext cx="575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042875" y="317965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Jonathan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296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72292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</a:majorFont>
      <a:minorFont>
        <a:latin typeface="Gill Sans MT" panose="020B0502020104020203"/>
        <a:ea typeface=""/>
        <a:cs typeface="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654</TotalTime>
  <Words>1077</Words>
  <Application>Microsoft Office PowerPoint</Application>
  <PresentationFormat>Widescreen</PresentationFormat>
  <Paragraphs>285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Cambria Math</vt:lpstr>
      <vt:lpstr>Gill Sans MT</vt:lpstr>
      <vt:lpstr>Impact</vt:lpstr>
      <vt:lpstr>Wingdings</vt:lpstr>
      <vt:lpstr>Badge</vt:lpstr>
      <vt:lpstr>Predicting the ncaa Basketball tournament with Machine Learning    Andrew Levandoski  and  Jonathan  Lobo  </vt:lpstr>
      <vt:lpstr>The tournament</vt:lpstr>
      <vt:lpstr>March Madness</vt:lpstr>
      <vt:lpstr>The Bracket</vt:lpstr>
      <vt:lpstr>Historical Results</vt:lpstr>
      <vt:lpstr>bracketology</vt:lpstr>
      <vt:lpstr>Using ML to build brackets</vt:lpstr>
      <vt:lpstr>Picking a bracket is really hard!</vt:lpstr>
      <vt:lpstr>models</vt:lpstr>
      <vt:lpstr>How we  fix this:</vt:lpstr>
      <vt:lpstr>The data</vt:lpstr>
      <vt:lpstr>Constructing Training Data</vt:lpstr>
      <vt:lpstr>Learning techniques</vt:lpstr>
      <vt:lpstr>Random Forests</vt:lpstr>
      <vt:lpstr>Decision tree</vt:lpstr>
      <vt:lpstr>Random subsets</vt:lpstr>
      <vt:lpstr>Random subsets</vt:lpstr>
      <vt:lpstr>voting</vt:lpstr>
      <vt:lpstr>Method Evaluation</vt:lpstr>
      <vt:lpstr>Results</vt:lpstr>
      <vt:lpstr>Classification accuracy</vt:lpstr>
      <vt:lpstr>Bracket  Scores</vt:lpstr>
      <vt:lpstr>Log Loss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ncaa Basketball tournament with ML</dc:title>
  <dc:creator>Levandoski, Andrew Gerald</dc:creator>
  <cp:lastModifiedBy>Jonathan Lobo</cp:lastModifiedBy>
  <cp:revision>62</cp:revision>
  <dcterms:created xsi:type="dcterms:W3CDTF">2017-04-17T15:18:44Z</dcterms:created>
  <dcterms:modified xsi:type="dcterms:W3CDTF">2017-04-18T02:40:29Z</dcterms:modified>
</cp:coreProperties>
</file>